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7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Lora" pitchFamily="2" charset="0"/>
      <p:regular r:id="rId21"/>
    </p:embeddedFont>
    <p:embeddedFont>
      <p:font typeface="Source Sans 3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380" autoAdjust="0"/>
  </p:normalViewPr>
  <p:slideViewPr>
    <p:cSldViewPr snapToGrid="0" snapToObjects="1">
      <p:cViewPr varScale="1">
        <p:scale>
          <a:sx n="72" d="100"/>
          <a:sy n="72" d="100"/>
        </p:scale>
        <p:origin x="2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3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612D-DA42-6C35-44D7-1B78E3BE3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4522-B6BA-B7D7-BB97-3CD1454E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C960-2149-9162-DF28-7544667B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ED221-96A8-76CB-EBF9-FAFC4C89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71E04-918A-C93D-3D6B-014AB9B4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852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FA79-5247-1DD8-6899-DBDFC338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4DC0F-E255-A637-B68F-8877CB1D6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DC458-3E2F-98CF-A856-D97DC46A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60149-6A3A-16C0-7D1A-13EB4A48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7DEF-3F67-E0C5-809E-8D834035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96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C782C-DF5B-5D61-EE3B-F0671511B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9ADA9-BF0E-B1D1-DFDC-D7305537A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1B10-72DF-1D3E-150A-5BB346B1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2E4B9-3400-7941-86C4-5950E2EB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AFDD-7D4B-1E9D-B4B8-173EFF29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44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245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01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37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36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962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03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491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0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A74D-D628-9E1F-F940-68F11D45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3B5B-B704-FD18-4D7F-98E812FA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0B187-A48E-ECFE-0638-CB5DA464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E731-4B5F-CB23-CE5E-7D639CA6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12DD8-1864-241F-8A67-05DAE546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9138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990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24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3E2B-8600-70FA-6DB6-1EBC2CAA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C6878-039D-C7AF-39E9-391EECFD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09CDD-DE22-4EDB-EF55-8954BC50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BBCCD-30D2-2B3A-F5E0-F2225E5B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20734-F79D-8F77-EE78-5DA2DC99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86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3FD5-496B-EB7C-CF52-4ED451AB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E05A-75EC-A968-8ECA-AC2F7A0DC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A8C79-2D8B-53F6-C59E-8E5518DE8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5348-BE4C-2D90-944D-9D377516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133DA-9E23-F72F-B86B-F08DA865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1B7D5-627C-4DAA-ABE5-4032C60A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938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72EA-D253-16CA-12C4-F7000F8C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121EB-4DC0-4FA8-2634-C66D38CCD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876B8-7366-94B8-99C9-4AC689AF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CD6FF-6E2C-7059-8AFE-45831FE93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4562C-84B4-F10C-C8C1-8DC76992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9CC7D7-47CE-882B-217D-6292727B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7D2BEF-6891-C566-92B8-289A53D5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27A4E-E989-0BD9-0F92-BD134C10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387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952C-3CC9-089F-8675-EFEF1EC9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2FA6-CA47-94E3-18F9-5C9B226B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3AB34-F15D-5391-39FE-42C2C6D8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0B027-D243-4E60-7907-6416E6B8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226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70878-CAD0-F8F4-BCF0-898C848C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76FA6-ECC7-3732-1035-FDC17270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5CB1B-463B-FD66-7C0F-0344BEB4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98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F7A7-80B2-8357-2A16-5094B6EC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7B7B-AFEB-D09E-5713-33178AB6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FC580-7445-20AE-5910-14DF7897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50A7-C721-6581-2B11-924D8BE4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553A5-75AE-1D42-AA79-755452ED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5C2AC-BD91-07A3-A2D6-ABD2BBD1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574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D3A2-87B9-6D7E-791A-AF10CA0C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62C0D-220D-7848-0EBF-044E98A4F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D106-EDCF-6E93-AE0A-DA0935B8B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3DEA1-EF0B-15DD-98D1-DCE5B379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BF15F-DED0-2FD9-1572-C4A4F816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9D84A-0978-0B98-217C-18E49390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02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5CB9C-8E48-4801-3D06-1FE713E0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B6B8C-42BB-B1EB-CA9D-9D366287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03B87-E80B-BA80-39BE-E558B701D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691CA-C55C-A058-BEC8-8C7B17652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37BBB-D22B-344F-6954-B405CA6B3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4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DMART Superstore Sales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analysis of 9,994 orders from 50 customers, generating $15M in revenue and $4M in profit across multiple regions and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924"/>
            <a:ext cx="65345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Sales Trajectory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97436"/>
            <a:ext cx="8216265" cy="26975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216229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Year-Round Trends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645491" y="3018830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peak in Q4 with November ($2.2M) and December ($2.1M) leading. September also shows strong performance at $2.1M. Early year months (Jan-Feb) represent the slowest period.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149334"/>
            <a:ext cx="4154686" cy="2082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Q4 drives 35% of annual sales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Mid-year maintains steady $1.0M-$1.1M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planning needed for Q1 growth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2544485"/>
            <a:ext cx="1418392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313" y="2673668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8492" y="2616279"/>
            <a:ext cx="84403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FORECAST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37724" y="30900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21-Day Sales Forecast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837724" y="415301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Predictive analysis shows significant volatility with peaks reaching $56K and $54K in early September and late November. The green forecast range widens toward year-end, indicating increased uncertainty during holiday periods.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3487"/>
            <a:ext cx="57584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Performing Cities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66254"/>
            <a:ext cx="663059" cy="663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9987" y="3366254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Kanyakumari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99987" y="3861792"/>
            <a:ext cx="205204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$0.71M in sales with $172K profit—highest revenue city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3366254"/>
            <a:ext cx="663059" cy="663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13496" y="3366254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Vellore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113496" y="3861792"/>
            <a:ext cx="205204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$0.68M in sales with $174K profit—best profit margin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3366254"/>
            <a:ext cx="663059" cy="6630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27006" y="3366254"/>
            <a:ext cx="2052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Chennai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27006" y="3861792"/>
            <a:ext cx="205204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$0.63M in sales with $161K profit—major metro market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3366254"/>
            <a:ext cx="663059" cy="6630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0515" y="3366254"/>
            <a:ext cx="20521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Coimbatore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0515" y="3861792"/>
            <a:ext cx="205216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$0.63M in sales with $157K profit—industrial hub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52800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24 cities contribute to total revenue of $14.96M with combined profit of $3.75M. Top performers show consistent profitability across diverse geographic markets.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0594C-7E78-DA39-FA2D-4FC1A733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88900"/>
            <a:ext cx="14113566" cy="79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1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215DE-1516-C07F-D86E-21B37F63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72278"/>
            <a:ext cx="13967791" cy="78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2075378"/>
            <a:ext cx="2384584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2147173"/>
            <a:ext cx="209740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6209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Business Metrics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80357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9994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936784" y="4892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388054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Orders processed across all regions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51233" y="380357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4250293" y="4892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Active Customers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51233" y="538805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base served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64743" y="3803571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$15M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7563803" y="4892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Generated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64743" y="538805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sales revenue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78252" y="3803571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$4M</a:t>
            </a:r>
            <a:endParaRPr lang="en-US" sz="6200" dirty="0"/>
          </a:p>
        </p:txBody>
      </p:sp>
      <p:sp>
        <p:nvSpPr>
          <p:cNvPr id="15" name="Text 13"/>
          <p:cNvSpPr/>
          <p:nvPr/>
        </p:nvSpPr>
        <p:spPr>
          <a:xfrm>
            <a:off x="10877312" y="48925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Profit Earned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8252" y="5388054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 profit margin achieved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69078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Distribution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5769"/>
            <a:ext cx="8216265" cy="43311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95036" y="670738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1301C"/>
          </a:solidFill>
          <a:ln/>
        </p:spPr>
      </p:sp>
      <p:sp>
        <p:nvSpPr>
          <p:cNvPr id="5" name="Text 2"/>
          <p:cNvSpPr/>
          <p:nvPr/>
        </p:nvSpPr>
        <p:spPr>
          <a:xfrm>
            <a:off x="4395311" y="6707386"/>
            <a:ext cx="47434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5022056" y="670738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6A9959"/>
          </a:solidFill>
          <a:ln/>
        </p:spPr>
      </p:sp>
      <p:sp>
        <p:nvSpPr>
          <p:cNvPr id="7" name="Text 4"/>
          <p:cNvSpPr/>
          <p:nvPr/>
        </p:nvSpPr>
        <p:spPr>
          <a:xfrm>
            <a:off x="5322332" y="6707386"/>
            <a:ext cx="7323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3299341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Gender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9645491" y="4101941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account for $10M (67%) of total sales, while female customers contribute $5M (33%). This significant gender disparity suggests opportunities for targeted marketing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2428" y="545544"/>
            <a:ext cx="6822400" cy="54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Regional Performance Breakdown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28" y="1459587"/>
            <a:ext cx="7620238" cy="49201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9628" y="3117294"/>
            <a:ext cx="3468172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Region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9409628" y="3692604"/>
            <a:ext cx="3895725" cy="1043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West region leads with 32% of sales, followed by East (28%) and Central (23%). South contributes 16%, while North shows zero sales—indicating a critical expansion opportunity.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1332428" y="6698813"/>
            <a:ext cx="3893939" cy="985242"/>
          </a:xfrm>
          <a:prstGeom prst="roundRect">
            <a:avLst>
              <a:gd name="adj" fmla="val 2805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516618" y="6883003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West: 32%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516618" y="7239000"/>
            <a:ext cx="352556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performer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368171" y="6698813"/>
            <a:ext cx="3893939" cy="985242"/>
          </a:xfrm>
          <a:prstGeom prst="roundRect">
            <a:avLst>
              <a:gd name="adj" fmla="val 2805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5552361" y="6883003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East: 28%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552361" y="7239000"/>
            <a:ext cx="352556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market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403913" y="6698813"/>
            <a:ext cx="3893939" cy="985242"/>
          </a:xfrm>
          <a:prstGeom prst="roundRect">
            <a:avLst>
              <a:gd name="adj" fmla="val 2805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588103" y="6883003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Central: 23%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588103" y="7239000"/>
            <a:ext cx="352556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Solid presence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7386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Weekly Sales Patterns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299341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Daily Sales Trends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645491" y="4101941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Tuesday dominates with $2.9M in sales, followed by weekend days. Thursday shows the weakest performance at $0.8M, suggesting staffing and inventory optimization opportunities.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52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973" y="3308033"/>
            <a:ext cx="6403658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Seasonal Sales Performance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4973" y="4201954"/>
            <a:ext cx="6488073" cy="1580317"/>
          </a:xfrm>
          <a:prstGeom prst="roundRect">
            <a:avLst>
              <a:gd name="adj" fmla="val 199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44880" y="4411861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Autumn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44880" y="4831080"/>
            <a:ext cx="606825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$6M in sales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44880" y="5256967"/>
            <a:ext cx="606825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Peak season driving 40% of annual revenue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07235" y="4201954"/>
            <a:ext cx="6488192" cy="1580317"/>
          </a:xfrm>
          <a:prstGeom prst="roundRect">
            <a:avLst>
              <a:gd name="adj" fmla="val 1993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7617143" y="4411861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Summer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17143" y="4831080"/>
            <a:ext cx="606837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$3M in sales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617143" y="5256967"/>
            <a:ext cx="606837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performance with 20% share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4973" y="5966460"/>
            <a:ext cx="6488073" cy="1580317"/>
          </a:xfrm>
          <a:prstGeom prst="roundRect">
            <a:avLst>
              <a:gd name="adj" fmla="val 1993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44880" y="6176367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Monsoon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44880" y="6595586"/>
            <a:ext cx="606825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$3M in sales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44880" y="7021473"/>
            <a:ext cx="606825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Stable demand throughout rainy season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07235" y="5966460"/>
            <a:ext cx="6488192" cy="1580317"/>
          </a:xfrm>
          <a:prstGeom prst="roundRect">
            <a:avLst>
              <a:gd name="adj" fmla="val 1993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7617143" y="6176367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Winter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7617143" y="6595586"/>
            <a:ext cx="606837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$3M in sales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617143" y="7021473"/>
            <a:ext cx="606837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Balanced contribution to annual total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170"/>
            <a:ext cx="7395567" cy="639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Performance Leaders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5" y="1756767"/>
            <a:ext cx="8334137" cy="5687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942" y="2192536"/>
            <a:ext cx="4094917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Categories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9633942" y="2901910"/>
            <a:ext cx="4242554" cy="1660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Eggs, Meat &amp; Fish leads at $2.3M, followed closely by Snacks ($2.2M). All major categories show balanced performance between $2.0M-$2.3M, indicating diverse customer preferences.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9633942" y="4784646"/>
            <a:ext cx="4242554" cy="2198846"/>
          </a:xfrm>
          <a:prstGeom prst="roundRect">
            <a:avLst>
              <a:gd name="adj" fmla="val 1484"/>
            </a:avLst>
          </a:prstGeom>
          <a:solidFill>
            <a:srgbClr val="D4E3C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469" y="5094684"/>
            <a:ext cx="271820" cy="2175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40816" y="5036582"/>
            <a:ext cx="3318153" cy="1660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Relatively even distribution across categories suggests strong inventory management and customer satisfaction across all product lines.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495</Words>
  <Application>Microsoft Office PowerPoint</Application>
  <PresentationFormat>Custom</PresentationFormat>
  <Paragraphs>79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Lora</vt:lpstr>
      <vt:lpstr>Calibri</vt:lpstr>
      <vt:lpstr>Source Sans 3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Xervice5433</dc:creator>
  <cp:lastModifiedBy>Ratan Roy</cp:lastModifiedBy>
  <cp:revision>2</cp:revision>
  <dcterms:created xsi:type="dcterms:W3CDTF">2026-02-17T12:20:04Z</dcterms:created>
  <dcterms:modified xsi:type="dcterms:W3CDTF">2026-02-17T12:32:36Z</dcterms:modified>
</cp:coreProperties>
</file>